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66" r:id="rId4"/>
    <p:sldId id="267" r:id="rId5"/>
    <p:sldId id="259" r:id="rId6"/>
    <p:sldId id="261" r:id="rId7"/>
    <p:sldId id="263" r:id="rId8"/>
    <p:sldId id="269" r:id="rId9"/>
    <p:sldId id="271" r:id="rId10"/>
    <p:sldId id="270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4660"/>
  </p:normalViewPr>
  <p:slideViewPr>
    <p:cSldViewPr>
      <p:cViewPr varScale="1">
        <p:scale>
          <a:sx n="64" d="100"/>
          <a:sy n="64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1C1A-2B97-4C4D-94C2-510B0BE3927C}" type="datetimeFigureOut">
              <a:rPr lang="en-US" smtClean="0"/>
              <a:pPr/>
              <a:t>7/28/2020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FAD0-7792-4601-835F-43CF8EF65F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1C1A-2B97-4C4D-94C2-510B0BE3927C}" type="datetimeFigureOut">
              <a:rPr lang="en-US" smtClean="0"/>
              <a:pPr/>
              <a:t>7/28/2020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FAD0-7792-4601-835F-43CF8EF65F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1C1A-2B97-4C4D-94C2-510B0BE3927C}" type="datetimeFigureOut">
              <a:rPr lang="en-US" smtClean="0"/>
              <a:pPr/>
              <a:t>7/28/2020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FAD0-7792-4601-835F-43CF8EF65F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1C1A-2B97-4C4D-94C2-510B0BE3927C}" type="datetimeFigureOut">
              <a:rPr lang="en-US" smtClean="0"/>
              <a:pPr/>
              <a:t>7/28/2020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FAD0-7792-4601-835F-43CF8EF65F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1C1A-2B97-4C4D-94C2-510B0BE3927C}" type="datetimeFigureOut">
              <a:rPr lang="en-US" smtClean="0"/>
              <a:pPr/>
              <a:t>7/28/2020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FAD0-7792-4601-835F-43CF8EF65F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1C1A-2B97-4C4D-94C2-510B0BE3927C}" type="datetimeFigureOut">
              <a:rPr lang="en-US" smtClean="0"/>
              <a:pPr/>
              <a:t>7/28/2020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FAD0-7792-4601-835F-43CF8EF65F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1C1A-2B97-4C4D-94C2-510B0BE3927C}" type="datetimeFigureOut">
              <a:rPr lang="en-US" smtClean="0"/>
              <a:pPr/>
              <a:t>7/28/2020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FAD0-7792-4601-835F-43CF8EF65F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1C1A-2B97-4C4D-94C2-510B0BE3927C}" type="datetimeFigureOut">
              <a:rPr lang="en-US" smtClean="0"/>
              <a:pPr/>
              <a:t>7/28/2020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FAD0-7792-4601-835F-43CF8EF65F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1C1A-2B97-4C4D-94C2-510B0BE3927C}" type="datetimeFigureOut">
              <a:rPr lang="en-US" smtClean="0"/>
              <a:pPr/>
              <a:t>7/28/2020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FAD0-7792-4601-835F-43CF8EF65F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1C1A-2B97-4C4D-94C2-510B0BE3927C}" type="datetimeFigureOut">
              <a:rPr lang="en-US" smtClean="0"/>
              <a:pPr/>
              <a:t>7/28/2020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DFAD0-7792-4601-835F-43CF8EF65FE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1C1A-2B97-4C4D-94C2-510B0BE3927C}" type="datetimeFigureOut">
              <a:rPr lang="en-US" smtClean="0"/>
              <a:pPr/>
              <a:t>7/28/2020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BDFAD0-7792-4601-835F-43CF8EF65FE3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A91C1A-2B97-4C4D-94C2-510B0BE3927C}" type="datetimeFigureOut">
              <a:rPr lang="en-US" smtClean="0"/>
              <a:pPr/>
              <a:t>7/28/2020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BDFAD0-7792-4601-835F-43CF8EF65FE3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b="1" dirty="0" smtClean="0"/>
              <a:t>CONTABILITATEA IMOBILIZĂRILOR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696" cy="22098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Unitatea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învăţământ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o-RO" sz="3600" dirty="0" smtClean="0">
                <a:latin typeface="Times New Roman" pitchFamily="18" charset="0"/>
                <a:cs typeface="Times New Roman" pitchFamily="18" charset="0"/>
              </a:rPr>
              <a:t>Liceul Tehnologic „Apor Péter” Târgu Secuiesc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Calificarea profesional</a:t>
            </a:r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Tehnician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3600" dirty="0" smtClean="0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activităţi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economice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Modulul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M3-Contabilitate </a:t>
            </a:r>
          </a:p>
          <a:p>
            <a:pPr algn="l"/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Clasa: </a:t>
            </a: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a- XI –a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o-RO" sz="3600" b="1" dirty="0" smtClean="0">
                <a:latin typeface="Times New Roman" pitchFamily="18" charset="0"/>
                <a:cs typeface="Times New Roman" pitchFamily="18" charset="0"/>
              </a:rPr>
              <a:t>Titlul lecţiei</a:t>
            </a:r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Contabilitatea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imobilizărilor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it-IT" sz="3600" b="1" dirty="0" smtClean="0">
                <a:latin typeface="Times New Roman" pitchFamily="18" charset="0"/>
                <a:cs typeface="Times New Roman" pitchFamily="18" charset="0"/>
              </a:rPr>
              <a:t>Profesor:</a:t>
            </a: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 Mátyás Erika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4400" b="1" dirty="0" smtClean="0"/>
              <a:t>Aplicaţii</a:t>
            </a:r>
            <a:endParaRPr lang="hu-H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3. F.E. Heaven Design S.R.L. achiziţionează la data de 04.02.2020 un utilaj la costul de achiziţie 4 000 lei, plus TVA deductibilă 19 %. Se achită prin virament bancar datoria faţă de furnizor.</a:t>
            </a:r>
          </a:p>
          <a:p>
            <a:endParaRPr lang="ro-RO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4.Se achiziţionează un teren în valoare de 20 000 lei, TVA 19%.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704088"/>
            <a:ext cx="6096000" cy="2724912"/>
          </a:xfrm>
        </p:spPr>
        <p:txBody>
          <a:bodyPr/>
          <a:lstStyle/>
          <a:p>
            <a:pPr algn="ctr"/>
            <a:r>
              <a:rPr lang="ro-RO" b="1" dirty="0" smtClean="0">
                <a:solidFill>
                  <a:schemeClr val="tx1"/>
                </a:solidFill>
              </a:rPr>
              <a:t>MULȚUMESC PENTRU ATENȚIE!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/>
          <a:lstStyle/>
          <a:p>
            <a:r>
              <a:rPr lang="en-US" sz="5400" b="1" dirty="0" smtClean="0"/>
              <a:t>Active </a:t>
            </a:r>
            <a:r>
              <a:rPr lang="en-US" sz="5400" b="1" dirty="0" err="1" smtClean="0"/>
              <a:t>imobilizate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Caracteristici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au durata de functionare mai mare de un an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Particip</a:t>
            </a: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ă la mai multe circuite economice</a:t>
            </a:r>
          </a:p>
          <a:p>
            <a:pPr lvl="1"/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Îşi transmit valoarea asupra produselor noi obţinute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b="1" dirty="0" smtClean="0"/>
              <a:t>Clasificarea activelor imobilizate</a:t>
            </a:r>
            <a:endParaRPr lang="hu-HU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Imobilizări necorporale</a:t>
            </a:r>
          </a:p>
          <a:p>
            <a:pPr marL="514350" indent="-514350">
              <a:buFont typeface="+mj-lt"/>
              <a:buAutoNum type="arabicPeriod"/>
            </a:pP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Imobilizări corporale</a:t>
            </a:r>
          </a:p>
          <a:p>
            <a:pPr marL="514350" indent="-514350">
              <a:buFont typeface="+mj-lt"/>
              <a:buAutoNum type="arabicPeriod"/>
            </a:pP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Imobilizări financiare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o-RO" b="1" dirty="0" smtClean="0"/>
              <a:t>Contabilitatea imobilizărilor corporale</a:t>
            </a:r>
            <a:endParaRPr lang="hu-H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  <a:buNone/>
            </a:pPr>
            <a:r>
              <a:rPr lang="ro-RO" sz="2800" b="1" dirty="0" smtClean="0">
                <a:latin typeface="Times New Roman" pitchFamily="18" charset="0"/>
                <a:cs typeface="Times New Roman" pitchFamily="18" charset="0"/>
              </a:rPr>
              <a:t>Imobilizări corporale reprezintă active care: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sunt deţinute de o entitate pentru a fi utilizate în producerea sau furnizarea de bunuri şi servicii, pentru a fi închiriate sau pentru scopuri administrative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au durata de funcţionare mai mare de un an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valoarea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mare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decât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limita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prevăzută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de leg</a:t>
            </a: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prezent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valoarea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minimă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00 lei)</a:t>
            </a:r>
            <a:endParaRPr lang="hu-H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o-RO" sz="4800" b="1" dirty="0" smtClean="0"/>
              <a:t>Clasificare imobilizări corporale</a:t>
            </a:r>
            <a:r>
              <a:rPr lang="en-US" sz="4800" b="1" dirty="0" smtClean="0"/>
              <a:t> 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terenuri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şi amenajări de terenuri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construc</a:t>
            </a: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</a:t>
            </a:r>
          </a:p>
          <a:p>
            <a:pPr lvl="0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instala</a:t>
            </a: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tehnice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mijloace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de transport</a:t>
            </a: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mobilier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aparatur</a:t>
            </a: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birotic</a:t>
            </a: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echipamente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protec</a:t>
            </a: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investi</a:t>
            </a: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imobiliare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active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corporale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exploatare</a:t>
            </a: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 și evaluare a resurselor minerale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active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biologice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productive</a:t>
            </a:r>
            <a:endParaRPr lang="hu-H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o-RO" sz="4800" b="1" dirty="0" smtClean="0">
                <a:cs typeface="Times New Roman" pitchFamily="18" charset="0"/>
              </a:rPr>
              <a:t>A</a:t>
            </a:r>
            <a:r>
              <a:rPr lang="en-US" sz="4800" b="1" dirty="0" err="1" smtClean="0">
                <a:cs typeface="Times New Roman" pitchFamily="18" charset="0"/>
              </a:rPr>
              <a:t>mortizarea</a:t>
            </a:r>
            <a:r>
              <a:rPr lang="en-US" sz="4800" b="1" dirty="0" smtClean="0">
                <a:cs typeface="Times New Roman" pitchFamily="18" charset="0"/>
              </a:rPr>
              <a:t> </a:t>
            </a:r>
            <a:r>
              <a:rPr lang="en-US" sz="4800" b="1" dirty="0" err="1" smtClean="0">
                <a:cs typeface="Times New Roman" pitchFamily="18" charset="0"/>
              </a:rPr>
              <a:t>imobilizărilor</a:t>
            </a:r>
            <a:endParaRPr lang="hu-HU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Expresia valorică a uzurii care se înclude în mod eşalonat în cheltuieli se numeşte amortizare.</a:t>
            </a:r>
          </a:p>
          <a:p>
            <a:endParaRPr lang="ro-RO" dirty="0" smtClean="0"/>
          </a:p>
          <a:p>
            <a:pPr algn="just">
              <a:buFont typeface="Courier New" pitchFamily="49" charset="0"/>
              <a:buChar char="o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Regimuri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amortizare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imobilizărilor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corporale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admise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România</a:t>
            </a: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 sunt: </a:t>
            </a:r>
          </a:p>
          <a:p>
            <a:pPr algn="just">
              <a:buNone/>
            </a:pPr>
            <a:r>
              <a:rPr lang="ro-RO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Amortizarea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liniară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Amortizarea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degresivă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 algn="just">
              <a:lnSpc>
                <a:spcPct val="80000"/>
              </a:lnSpc>
              <a:buClr>
                <a:schemeClr val="tx2"/>
              </a:buClr>
              <a:buSzPct val="50000"/>
              <a:buNone/>
            </a:pP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Amortizarea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accelerată</a:t>
            </a:r>
            <a:endParaRPr lang="hu-H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5400" b="1" dirty="0" smtClean="0"/>
              <a:t>Conturi folosite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În contabilitate se înregistrează cu ajutorul conturilor din clasa a 2-a din Planul General de Conturi </a:t>
            </a:r>
          </a:p>
          <a:p>
            <a:pPr>
              <a:buNone/>
            </a:pPr>
            <a:endParaRPr lang="ro-RO" dirty="0" smtClean="0"/>
          </a:p>
          <a:p>
            <a:r>
              <a:rPr lang="ro-RO" dirty="0" smtClean="0"/>
              <a:t>Majoritatea conturilor sunt conturi de activ</a:t>
            </a:r>
          </a:p>
          <a:p>
            <a:endParaRPr lang="ro-RO" dirty="0" smtClean="0"/>
          </a:p>
          <a:p>
            <a:r>
              <a:rPr lang="ro-RO" dirty="0" smtClean="0"/>
              <a:t>Pentru operaţiile de intrări şi ieşiri de imobilizări se folosesc</a:t>
            </a:r>
            <a:r>
              <a:rPr lang="en-US" dirty="0" smtClean="0"/>
              <a:t> </a:t>
            </a:r>
            <a:r>
              <a:rPr lang="ro-RO" dirty="0" smtClean="0"/>
              <a:t> conturi de activ, iar pentru înregistrarea amortizării conturi specifice de pasiv.</a:t>
            </a:r>
            <a:endParaRPr lang="en-US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ro-RO" sz="4400" b="1" dirty="0" smtClean="0"/>
              <a:t>Aplicaţii</a:t>
            </a:r>
            <a:endParaRPr lang="hu-HU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1.Agentul economic se aprovizionează de la furnizor cu un mijloc de transport, la preţ de cumpărare 10 000 lei, plus TVA deductibilă 19 %.</a:t>
            </a:r>
          </a:p>
          <a:p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Analiza contabilă: 2133 A D(+)		4426 A D(+)				404 P C(+)</a:t>
            </a:r>
          </a:p>
          <a:p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Formula contabilă:</a:t>
            </a:r>
          </a:p>
          <a:p>
            <a:pPr>
              <a:buNone/>
            </a:pP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		% = 404		</a:t>
            </a:r>
            <a:r>
              <a:rPr lang="ro-RO" u="sng" dirty="0" smtClean="0">
                <a:latin typeface="Times New Roman" pitchFamily="18" charset="0"/>
                <a:cs typeface="Times New Roman" pitchFamily="18" charset="0"/>
              </a:rPr>
              <a:t>11 900</a:t>
            </a:r>
          </a:p>
          <a:p>
            <a:pPr>
              <a:buNone/>
            </a:pP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	     2133			10 000</a:t>
            </a:r>
          </a:p>
          <a:p>
            <a:pPr>
              <a:buNone/>
            </a:pP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	     4426			   1 900</a:t>
            </a:r>
          </a:p>
          <a:p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4400" b="1" dirty="0" smtClean="0"/>
              <a:t>Aplicaţii</a:t>
            </a:r>
            <a:endParaRPr lang="hu-HU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2.Se înregistrează amortizarea  anuală aferentă mijlocului de transport, cunoscând durata normală de funcţionare 5 ani.</a:t>
            </a:r>
          </a:p>
          <a:p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Amortizare anuală=Val.de intrare/Durata normală de 						funcţionare</a:t>
            </a:r>
          </a:p>
          <a:p>
            <a:pPr>
              <a:buNone/>
            </a:pP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  = 10 000 lei / 5ani = 2 000 lei/an</a:t>
            </a:r>
          </a:p>
          <a:p>
            <a:endParaRPr lang="ro-RO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6811 A D(+)	2813 P C(+)	</a:t>
            </a:r>
          </a:p>
          <a:p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6811=2813		2 000	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305</TotalTime>
  <Words>385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CONTABILITATEA IMOBILIZĂRILOR</vt:lpstr>
      <vt:lpstr>Active imobilizate</vt:lpstr>
      <vt:lpstr>Clasificarea activelor imobilizate</vt:lpstr>
      <vt:lpstr>Contabilitatea imobilizărilor corporale</vt:lpstr>
      <vt:lpstr>Clasificare imobilizări corporale : </vt:lpstr>
      <vt:lpstr>Amortizarea imobilizărilor</vt:lpstr>
      <vt:lpstr>Conturi folosite</vt:lpstr>
      <vt:lpstr>Aplicaţii</vt:lpstr>
      <vt:lpstr>Aplicaţii</vt:lpstr>
      <vt:lpstr>Aplicaţii</vt:lpstr>
      <vt:lpstr>MULȚUMESC PENTRU ATENȚIE!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CONTABILITATEA IMOBILIZĂRILOR CO</dc:title>
  <dc:creator>Matyi</dc:creator>
  <cp:lastModifiedBy>Matyi</cp:lastModifiedBy>
  <cp:revision>33</cp:revision>
  <dcterms:created xsi:type="dcterms:W3CDTF">2019-07-02T15:20:53Z</dcterms:created>
  <dcterms:modified xsi:type="dcterms:W3CDTF">2020-07-28T18:01:57Z</dcterms:modified>
</cp:coreProperties>
</file>